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D73"/>
    <a:srgbClr val="003399"/>
    <a:srgbClr val="003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6" autoAdjust="0"/>
    <p:restoredTop sz="81472" autoAdjust="0"/>
  </p:normalViewPr>
  <p:slideViewPr>
    <p:cSldViewPr snapToGrid="0" snapToObjects="1">
      <p:cViewPr varScale="1">
        <p:scale>
          <a:sx n="83" d="100"/>
          <a:sy n="83" d="100"/>
        </p:scale>
        <p:origin x="17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5FB9F-FB2B-2347-9F03-1F63B833DE5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692AB-AA0B-9C44-BF2E-0D873C6C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1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B1A94-1202-1A4E-BF4A-7DBA825D3D57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81D03-0386-1448-BCBB-5C49E9D65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71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APA">
  <a:themeElements>
    <a:clrScheme name="APA Palette 1">
      <a:dk1>
        <a:sysClr val="windowText" lastClr="000000"/>
      </a:dk1>
      <a:lt1>
        <a:sysClr val="window" lastClr="FFFFFF"/>
      </a:lt1>
      <a:dk2>
        <a:srgbClr val="003399"/>
      </a:dk2>
      <a:lt2>
        <a:srgbClr val="D2D1CF"/>
      </a:lt2>
      <a:accent1>
        <a:srgbClr val="003399"/>
      </a:accent1>
      <a:accent2>
        <a:srgbClr val="3B8634"/>
      </a:accent2>
      <a:accent3>
        <a:srgbClr val="196779"/>
      </a:accent3>
      <a:accent4>
        <a:srgbClr val="C33F23"/>
      </a:accent4>
      <a:accent5>
        <a:srgbClr val="B01E2C"/>
      </a:accent5>
      <a:accent6>
        <a:srgbClr val="701921"/>
      </a:accent6>
      <a:hlink>
        <a:srgbClr val="003399"/>
      </a:hlink>
      <a:folHlink>
        <a:srgbClr val="2750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28AA1EA2F2142954F1C3DA55C47DD" ma:contentTypeVersion="2" ma:contentTypeDescription="Create a new document." ma:contentTypeScope="" ma:versionID="8b1fd232b4739f8acd3d441ffeebb70e">
  <xsd:schema xmlns:xsd="http://www.w3.org/2001/XMLSchema" xmlns:xs="http://www.w3.org/2001/XMLSchema" xmlns:p="http://schemas.microsoft.com/office/2006/metadata/properties" xmlns:ns2="0359265e-c19c-4ebf-b8ef-e495c0a3b367" targetNamespace="http://schemas.microsoft.com/office/2006/metadata/properties" ma:root="true" ma:fieldsID="a31523a0250ff39d4581889c6ccb6f16" ns2:_="">
    <xsd:import namespace="0359265e-c19c-4ebf-b8ef-e495c0a3b367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9265e-c19c-4ebf-b8ef-e495c0a3b367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APA Templates"/>
          <xsd:enumeration value="Documents"/>
          <xsd:enumeration value="Forms"/>
        </xsd:restriction>
      </xsd:simpleType>
    </xsd:element>
    <xsd:element name="Document_x0020_Type" ma:index="9" nillable="true" ma:displayName="Document Type" ma:default="Form" ma:format="Dropdown" ma:internalName="Document_x0020_Type">
      <xsd:simpleType>
        <xsd:restriction base="dms:Choice">
          <xsd:enumeration value="Form"/>
          <xsd:enumeration value="Documen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0359265e-c19c-4ebf-b8ef-e495c0a3b367">APA Templates</Category>
    <Document_x0020_Type xmlns="0359265e-c19c-4ebf-b8ef-e495c0a3b367">Document</Document_x0020_Type>
  </documentManagement>
</p:properties>
</file>

<file path=customXml/itemProps1.xml><?xml version="1.0" encoding="utf-8"?>
<ds:datastoreItem xmlns:ds="http://schemas.openxmlformats.org/officeDocument/2006/customXml" ds:itemID="{F7FDCFA7-11A5-4947-B834-F8174F0AE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59265e-c19c-4ebf-b8ef-e495c0a3b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F228AE-04CB-4106-B305-444D7C02AC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8E6D82-89ED-4237-9F54-7D83CA6C3E43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0359265e-c19c-4ebf-b8ef-e495c0a3b367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APA.potx</Template>
  <TotalTime>692</TotalTime>
  <Words>6814</Words>
  <Application>Microsoft Office PowerPoint</Application>
  <PresentationFormat>On-screen Show (4:3)</PresentationFormat>
  <Paragraphs>831</Paragraphs>
  <Slides>90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1" baseType="lpstr">
      <vt:lpstr>MS PGothic</vt:lpstr>
      <vt:lpstr>MS PGothic</vt:lpstr>
      <vt:lpstr>Arial</vt:lpstr>
      <vt:lpstr>Calibri</vt:lpstr>
      <vt:lpstr>Calisto MT</vt:lpstr>
      <vt:lpstr>Mangal</vt:lpstr>
      <vt:lpstr>Times New Roman</vt:lpstr>
      <vt:lpstr>Wingdings</vt:lpstr>
      <vt:lpstr>Wingdings 2</vt:lpstr>
      <vt:lpstr>APA</vt:lpstr>
      <vt:lpstr>Chart</vt:lpstr>
      <vt:lpstr>How to Use This Slide Deck</vt:lpstr>
      <vt:lpstr>APA Wellbeing Ambassador Toolkit</vt:lpstr>
      <vt:lpstr>Objectives</vt:lpstr>
      <vt:lpstr>Agenda</vt:lpstr>
      <vt:lpstr>Key Points</vt:lpstr>
      <vt:lpstr>A Call to Action</vt:lpstr>
      <vt:lpstr>Summer 2014</vt:lpstr>
      <vt:lpstr>JAMA Psychiatry</vt:lpstr>
      <vt:lpstr>The Tip of the Iceberg</vt:lpstr>
      <vt:lpstr>AMA Consensus Statement on Physician Well-Being (2003)</vt:lpstr>
      <vt:lpstr>PowerPoint Presentation</vt:lpstr>
      <vt:lpstr>PowerPoint Presentation</vt:lpstr>
      <vt:lpstr>PowerPoint Presentation</vt:lpstr>
      <vt:lpstr>Burnout 101</vt:lpstr>
      <vt:lpstr>Burnout: Definitions</vt:lpstr>
      <vt:lpstr> Drivers of Burnout </vt:lpstr>
      <vt:lpstr>Poor Stress Response  Burnout</vt:lpstr>
      <vt:lpstr>PowerPoint Presentation</vt:lpstr>
      <vt:lpstr>General Risk Factors for Burnout/Distress</vt:lpstr>
      <vt:lpstr>Effects of Medical Errors on Physician Wellbeing: “The Second Victim”</vt:lpstr>
      <vt:lpstr>Epidemiology of Burnout in Physicians</vt:lpstr>
      <vt:lpstr>Burnout in Training</vt:lpstr>
      <vt:lpstr>Burnout and Work-Life Balance</vt:lpstr>
      <vt:lpstr>Burnout at Career Stage</vt:lpstr>
      <vt:lpstr>PowerPoint Presentation</vt:lpstr>
      <vt:lpstr>Burnout, Depression,  and Suicide</vt:lpstr>
      <vt:lpstr>Burnout, Depression, and Suicide  Across The Continuum </vt:lpstr>
      <vt:lpstr>Depression – DSM-5</vt:lpstr>
      <vt:lpstr>PowerPoint Presentation</vt:lpstr>
      <vt:lpstr>Depression During Internship (cont.)</vt:lpstr>
      <vt:lpstr>Predictors of Increased Depressive Symptoms During Internship</vt:lpstr>
      <vt:lpstr>Multisite Study of Resident and Program Director Perspectives</vt:lpstr>
      <vt:lpstr>Suicides Among US Physicians</vt:lpstr>
      <vt:lpstr>Differences in Associated Factors in Physician Suicide vs. the General Population</vt:lpstr>
      <vt:lpstr>Gender Discrepancies in  Suicide Rates</vt:lpstr>
      <vt:lpstr>PowerPoint Presentation</vt:lpstr>
      <vt:lpstr>Causes of Death Among Residents</vt:lpstr>
      <vt:lpstr>Barriers to Treatment</vt:lpstr>
      <vt:lpstr>Utilization of Mental Health Services Among Depressed Medical Interns</vt:lpstr>
      <vt:lpstr>PowerPoint Presentation</vt:lpstr>
      <vt:lpstr>Business Case For Physician Well-Being</vt:lpstr>
      <vt:lpstr>Patient Care and Physician Well-Being</vt:lpstr>
      <vt:lpstr>Potential Protective Factors</vt:lpstr>
      <vt:lpstr>Resilience</vt:lpstr>
      <vt:lpstr>Building Resilience</vt:lpstr>
      <vt:lpstr>Can We Build Resilience?</vt:lpstr>
      <vt:lpstr>Association Between a Sense of Calling and Physician Wellbeing</vt:lpstr>
      <vt:lpstr>Evidence-Based  Wellbeing Interventions</vt:lpstr>
      <vt:lpstr>Finding Solutions to  Complex Problems</vt:lpstr>
      <vt:lpstr>Controlled Interventions to Reduce Burnout in Physicians</vt:lpstr>
      <vt:lpstr>Meta-Analysis of Interventions to Reduce Burnout in Physicians</vt:lpstr>
      <vt:lpstr>Wellbeing Interventions:  An Evidence-Based Framework</vt:lpstr>
      <vt:lpstr>1. Educate and Increase Awareness</vt:lpstr>
      <vt:lpstr>1. Educate and Increase Awareness (CONt.)</vt:lpstr>
      <vt:lpstr>2. Designate Time for Reflection</vt:lpstr>
      <vt:lpstr>2. Designate Time for Reflection:  The Evidence</vt:lpstr>
      <vt:lpstr>3. Teach Practical Skills</vt:lpstr>
      <vt:lpstr>3. Teach Practical Skills:  The Evidence</vt:lpstr>
      <vt:lpstr>4. Build Community</vt:lpstr>
      <vt:lpstr>5. Ensure Access to Care</vt:lpstr>
      <vt:lpstr>Evidence-Based Interventions for Depression: Therapy</vt:lpstr>
      <vt:lpstr>Evidence-Based Interventions for Depression: Medication</vt:lpstr>
      <vt:lpstr>Web-Based Cognitive  Behavioral Therapy</vt:lpstr>
      <vt:lpstr>Positive Outcomes for Treatment of Substance Use Disorders in Physicians</vt:lpstr>
      <vt:lpstr>6. Improve Workplace Environment</vt:lpstr>
      <vt:lpstr>6. Improve Workplace Environment:  The Evidence</vt:lpstr>
      <vt:lpstr>6. Improve Workplace Environment:  The Evidence</vt:lpstr>
      <vt:lpstr>7. Transform Institutional Culture</vt:lpstr>
      <vt:lpstr>Takeaway</vt:lpstr>
      <vt:lpstr>How to Start Implementing Interventions at Your Organization</vt:lpstr>
      <vt:lpstr>6-Step Plan to Wellbeing</vt:lpstr>
      <vt:lpstr>#1: Get Organized</vt:lpstr>
      <vt:lpstr>#2: Assess Your Needs</vt:lpstr>
      <vt:lpstr>#3: Choose Your Priorities</vt:lpstr>
      <vt:lpstr>Framework of Interventions</vt:lpstr>
      <vt:lpstr>#4: Engage Leadership</vt:lpstr>
      <vt:lpstr>#4: Engage Leadership (cont.)</vt:lpstr>
      <vt:lpstr> #5: Stay Accountable </vt:lpstr>
      <vt:lpstr>#6: Anticipate Obstacles</vt:lpstr>
      <vt:lpstr>Key Points</vt:lpstr>
      <vt:lpstr>DISCUSS:  What are your greatest needs and priorities at your institution? </vt:lpstr>
      <vt:lpstr>Examples of Programs</vt:lpstr>
      <vt:lpstr>MGH – SMART-R Curriculum</vt:lpstr>
      <vt:lpstr>Oregon Health Sciences University</vt:lpstr>
      <vt:lpstr>OHSU Continued</vt:lpstr>
      <vt:lpstr>Progress Across  the Continuum</vt:lpstr>
      <vt:lpstr>Current National Initiatives (a sample)</vt:lpstr>
      <vt:lpstr>ACGME Revisions to CPRs</vt:lpstr>
      <vt:lpstr>APA Workgroup on  Physician Wellbeing and Burnout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PowerPoint Template</dc:title>
  <dc:subject/>
  <dc:creator>Cynthia DeDios</dc:creator>
  <cp:keywords/>
  <dc:description/>
  <cp:lastModifiedBy>Roke Iko</cp:lastModifiedBy>
  <cp:revision>93</cp:revision>
  <dcterms:created xsi:type="dcterms:W3CDTF">2015-04-29T13:45:43Z</dcterms:created>
  <dcterms:modified xsi:type="dcterms:W3CDTF">2018-01-24T21:18:59Z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0x0101005D628AA1EA2F2142954F1C3DA55C47DD</vt:lpwstr>
  </property>
</Properties>
</file>